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58" r:id="rId4"/>
    <p:sldId id="257" r:id="rId5"/>
    <p:sldId id="273" r:id="rId6"/>
    <p:sldId id="274" r:id="rId7"/>
    <p:sldId id="275" r:id="rId8"/>
    <p:sldId id="276" r:id="rId9"/>
    <p:sldId id="279" r:id="rId10"/>
    <p:sldId id="259" r:id="rId11"/>
    <p:sldId id="260" r:id="rId12"/>
    <p:sldId id="261" r:id="rId13"/>
    <p:sldId id="262" r:id="rId14"/>
    <p:sldId id="272" r:id="rId15"/>
    <p:sldId id="263" r:id="rId16"/>
    <p:sldId id="269" r:id="rId17"/>
    <p:sldId id="264" r:id="rId18"/>
    <p:sldId id="271" r:id="rId19"/>
    <p:sldId id="266" r:id="rId20"/>
    <p:sldId id="267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192027"/>
    <a:srgbClr val="26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14" autoAdjust="0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52CCE-9F7C-9849-AA0E-1E18BD0101AD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FB83-BC38-6347-93F0-C61BCEEAA7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5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FB83-BC38-6347-93F0-C61BCEEAA78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604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FB83-BC38-6347-93F0-C61BCEEAA78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195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BB29E-2F29-8144-A441-998AC3AD5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6D4C77-F856-6F44-9868-B85EEC936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3FCA7-40C4-1449-874C-94258085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174A91-7A47-4F4F-82BF-1D3ECCA3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75EFC-CE92-0B43-A306-0300613C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02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BEF5C-C561-F84B-8D78-BD27442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D14DED-4C34-FB4A-923B-230A64E7F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EE9FAF-125D-944B-87F0-1E45DD57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E9C76-90FC-034F-8900-BEAF758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7BB9D-A0A9-A341-96B8-36E297AC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27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673CD5-0B1D-CD47-B0E1-3EAC410A0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79D2AC-98CF-674F-9777-2F68EA2C6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3220E6-A9E3-D748-9F10-49B25750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91CB41-ADFF-5E43-BD60-565B9310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2EF13-4C86-6441-91DC-7EB6FF82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92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1083011" y="-1064600"/>
            <a:ext cx="4950776" cy="101722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2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09F0A-8DEB-DC4E-8FF1-6C7B9339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2737E-3C3E-8946-8CA4-3FADC2A1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B64D3-66E8-E04D-A016-3BA0E14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0DBD4-7A0E-4E49-A3AC-9B68E719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F456F-E618-A54F-B03D-48B20C49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53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89D01-F81E-684F-B438-3C68ED3E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F0D688-D501-5149-BAD0-B22D12B9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D1083-612D-4D48-AEC3-E7916732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384BAB-F1D3-9D4B-BA86-B7B37A4F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1A8FB-B8CD-DA4C-9117-2A437E9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98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3C885-B048-234A-94F3-96D666DD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0B926-D326-3F43-B346-ED96E635C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22625C-E864-824C-BB3B-D67CD2A7E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E41B2C-64D7-AD46-AA7A-4CCD989E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23AA37-C8D2-8D40-ADC7-338756FB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2AB5F3-C649-3A48-BC2E-6BC78132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93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6614D-B162-394C-AE27-BFB5E627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74E06-BF05-D14C-BD61-AFF6C1178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AE4BD2-EE36-5B44-92A1-846230626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895E9F-9391-3242-92A6-43F42EF20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6F2FBE-C52F-D545-BA0D-16F2C41E5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1E556E-DBCC-6B4F-B116-508D1703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2892BE-3B8D-5D48-950B-53371518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F41854-2740-2F4F-A7F2-ABFDB40B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44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E50E3-0FB7-024C-B2C8-BC8EB7F9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7909C7-ACE3-7A4D-9C08-405720E8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19C0D0-843D-4B47-AA93-AC5DCE07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678325-36D0-F947-A5D9-6F651955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515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8E4E5E-7EE6-CC48-85D3-3A8AD502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C281D0-D49E-8843-839A-C813A3DC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09C651-0BBA-6646-8514-A53AA022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991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95A9B-7CA4-8540-A9B9-B8BECFFD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BFF4C8-2D2A-534C-B4FB-53DECADD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47D0D3-A2E8-6D4C-85DD-7E823DE68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1D3B7B-FEC4-0A42-A9BE-27079677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622681-DC07-1549-8BE6-4C57F186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33A7F5-0545-2E48-9462-1DE23B37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9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4EE94-D07A-7842-B464-3C8C9543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211A60-C1E6-154D-ADF8-DBD2C5B98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B1AFAF-C244-BC45-AEC7-72961DCCB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A393E5-C998-B54C-9E3A-8E13DB38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75B03C-644A-5349-AE53-273E462B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27238-28C6-9C47-A489-27028F68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549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046BE2-4371-BD41-9A33-5302AC6E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CCA637-945E-7D42-9FC8-B942DB02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06BC5-08F5-AF4F-B398-2CFCCC2EA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6FC3-4066-7840-AF66-92E47949D0B3}" type="datetimeFigureOut">
              <a:rPr kumimoji="1" lang="zh-CN" altLang="en-US" smtClean="0"/>
              <a:t>2019/11/12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8B968A-27D1-AF44-99F5-5300485C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2086B1-B885-6F44-91DC-52E0FE36E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9384-66BD-0048-8F13-F284E658BE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1189" y="2140899"/>
            <a:ext cx="10169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Machine learning in</a:t>
            </a:r>
            <a:r>
              <a:rPr lang="zh-CN" altLang="en-US" sz="5400" b="1" dirty="0">
                <a:solidFill>
                  <a:schemeClr val="bg1"/>
                </a:solidFill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</a:rPr>
              <a:t>condensed</a:t>
            </a:r>
            <a:r>
              <a:rPr lang="zh-CN" altLang="en-US" sz="5400" b="1" dirty="0">
                <a:solidFill>
                  <a:schemeClr val="bg1"/>
                </a:solidFill>
              </a:rPr>
              <a:t> 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matter</a:t>
            </a:r>
            <a:r>
              <a:rPr lang="zh-CN" altLang="en-US" sz="5400" b="1" dirty="0">
                <a:solidFill>
                  <a:schemeClr val="bg1"/>
                </a:solidFill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</a:rPr>
              <a:t>physics 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2388971" y="4093937"/>
            <a:ext cx="74140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79447" y="4510516"/>
            <a:ext cx="7833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管冬、黄玉清、袁瑞鑫、张子尧、李兴光、崔浩楠、何梦云、李宇</a:t>
            </a:r>
            <a:endParaRPr lang="en-US" altLang="zh-CN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r>
              <a:rPr kumimoji="1" lang="en-US" altLang="zh-CN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2019.11.12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图片 10" descr="图片包含 游戏机, 标志, 画&#10;&#10;描述已自动生成">
            <a:extLst>
              <a:ext uri="{FF2B5EF4-FFF2-40B4-BE49-F238E27FC236}">
                <a16:creationId xmlns:a16="http://schemas.microsoft.com/office/drawing/2014/main" id="{2621E752-2544-034A-B794-6EA3AEBAE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9" r="13351"/>
          <a:stretch/>
        </p:blipFill>
        <p:spPr>
          <a:xfrm>
            <a:off x="5492340" y="475005"/>
            <a:ext cx="1207311" cy="12205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792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D847AB-AD2E-4C25-A52B-4DE3D9443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01" y="251969"/>
            <a:ext cx="5896798" cy="63540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AB2E99D-304F-4A39-AA14-6B0A36AAA311}"/>
              </a:ext>
            </a:extLst>
          </p:cNvPr>
          <p:cNvSpPr/>
          <p:nvPr/>
        </p:nvSpPr>
        <p:spPr>
          <a:xfrm>
            <a:off x="4208016" y="6400800"/>
            <a:ext cx="4456590" cy="205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B8D630-66C5-F441-AF77-0E5941EE6F30}"/>
              </a:ext>
            </a:extLst>
          </p:cNvPr>
          <p:cNvSpPr/>
          <p:nvPr/>
        </p:nvSpPr>
        <p:spPr>
          <a:xfrm>
            <a:off x="3221655" y="6642556"/>
            <a:ext cx="57486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NewsGothicMTStd"/>
              </a:rPr>
              <a:t>Kalinin,S.V.,Sumpter,B.G.&amp;</a:t>
            </a:r>
            <a:r>
              <a:rPr lang="en-US" altLang="zh-CN" sz="800" dirty="0" err="1">
                <a:latin typeface="NewsGothicMTStd"/>
              </a:rPr>
              <a:t>Archibald,R.K.Big</a:t>
            </a:r>
            <a:r>
              <a:rPr lang="en-US" altLang="zh-CN" sz="800" dirty="0">
                <a:latin typeface="NewsGothicMTStd"/>
              </a:rPr>
              <a:t>–deep–</a:t>
            </a:r>
            <a:r>
              <a:rPr lang="en-US" altLang="zh-CN" sz="800" dirty="0" err="1">
                <a:latin typeface="NewsGothicMTStd"/>
              </a:rPr>
              <a:t>smartdatainimaging</a:t>
            </a:r>
            <a:r>
              <a:rPr lang="en-US" altLang="zh-CN" sz="800" dirty="0">
                <a:latin typeface="NewsGothicMTStd"/>
              </a:rPr>
              <a:t> for guiding materials design. </a:t>
            </a:r>
            <a:r>
              <a:rPr lang="en-US" altLang="zh-CN" sz="800" i="1" dirty="0">
                <a:latin typeface="NewsGothicMTStd"/>
              </a:rPr>
              <a:t>Nat. Mater</a:t>
            </a:r>
            <a:r>
              <a:rPr lang="en-US" altLang="zh-CN" sz="800" dirty="0">
                <a:latin typeface="NewsGothicMTStd"/>
              </a:rPr>
              <a:t>. </a:t>
            </a:r>
            <a:r>
              <a:rPr lang="en-US" altLang="zh-CN" sz="800" b="1" dirty="0">
                <a:latin typeface="NewsGothicMTStd"/>
              </a:rPr>
              <a:t>14</a:t>
            </a:r>
            <a:r>
              <a:rPr lang="en-US" altLang="zh-CN" sz="800" dirty="0">
                <a:latin typeface="NewsGothicMTStd"/>
              </a:rPr>
              <a:t>, 973–980 (2015).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9662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5EE042-219F-4A5A-835B-69DA8801051B}"/>
              </a:ext>
            </a:extLst>
          </p:cNvPr>
          <p:cNvSpPr/>
          <p:nvPr/>
        </p:nvSpPr>
        <p:spPr>
          <a:xfrm>
            <a:off x="3071674" y="6534834"/>
            <a:ext cx="7936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Ziatdinov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M., </a:t>
            </a:r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Maksov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A. &amp; Kalinin, S. V. Learning surface molecular structures via machine vision. </a:t>
            </a:r>
            <a:r>
              <a:rPr lang="en-US" altLang="zh-CN" sz="800" i="1" dirty="0" err="1">
                <a:solidFill>
                  <a:srgbClr val="000000"/>
                </a:solidFill>
                <a:latin typeface="NewsGothicMTStd-Italic"/>
              </a:rPr>
              <a:t>npj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 </a:t>
            </a:r>
            <a:r>
              <a:rPr lang="en-US" altLang="zh-CN" sz="800" i="1" dirty="0" err="1">
                <a:solidFill>
                  <a:srgbClr val="000000"/>
                </a:solidFill>
                <a:latin typeface="NewsGothicMTStd-Italic"/>
              </a:rPr>
              <a:t>Comput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. Mater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. </a:t>
            </a:r>
            <a:r>
              <a:rPr lang="en-US" altLang="zh-CN" sz="800" b="1" dirty="0">
                <a:solidFill>
                  <a:srgbClr val="000000"/>
                </a:solidFill>
                <a:latin typeface="NewsGothicMTStd-Bold"/>
              </a:rPr>
              <a:t>3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31 (2017).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0886D4-43AE-4F58-A4C3-7FF0AC47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0" y="958173"/>
            <a:ext cx="6276513" cy="52135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A71A00-9D4D-4F07-AEF5-8B78C282C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0" y="366692"/>
            <a:ext cx="5521910" cy="5669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24227E-8F16-834D-840C-B3315CA06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F2C5D1-B4EE-4E4F-97AA-FABDA74A849F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67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2844D-F6F3-499F-91DE-8140265F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064"/>
            <a:ext cx="5724258" cy="43098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768AFD-6700-7743-99DE-B7027E60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58" y="950611"/>
            <a:ext cx="6108485" cy="45383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3FBC75-C065-274F-AC68-DB11F6BECDB6}"/>
              </a:ext>
            </a:extLst>
          </p:cNvPr>
          <p:cNvSpPr/>
          <p:nvPr/>
        </p:nvSpPr>
        <p:spPr>
          <a:xfrm>
            <a:off x="3071674" y="6534834"/>
            <a:ext cx="7936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Ziatdinov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M., </a:t>
            </a:r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Maksov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A. &amp; Kalinin, S. V. Learning surface molecular structures via machine vision. </a:t>
            </a:r>
            <a:r>
              <a:rPr lang="en-US" altLang="zh-CN" sz="800" i="1" dirty="0" err="1">
                <a:solidFill>
                  <a:srgbClr val="000000"/>
                </a:solidFill>
                <a:latin typeface="NewsGothicMTStd-Italic"/>
              </a:rPr>
              <a:t>npj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 </a:t>
            </a:r>
            <a:r>
              <a:rPr lang="en-US" altLang="zh-CN" sz="800" i="1" dirty="0" err="1">
                <a:solidFill>
                  <a:srgbClr val="000000"/>
                </a:solidFill>
                <a:latin typeface="NewsGothicMTStd-Italic"/>
              </a:rPr>
              <a:t>Comput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. Mater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. </a:t>
            </a:r>
            <a:r>
              <a:rPr lang="en-US" altLang="zh-CN" sz="800" b="1" dirty="0">
                <a:solidFill>
                  <a:srgbClr val="000000"/>
                </a:solidFill>
                <a:latin typeface="NewsGothicMTStd-Bold"/>
              </a:rPr>
              <a:t>3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31 (2017).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218094-E1E2-7542-8917-6FF790E05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91E8FBE-D39C-874D-B36D-8D353149AC36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7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05CB1C-0227-44BE-A047-FB8A0379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82" y="432535"/>
            <a:ext cx="8369436" cy="59929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510F2BD-DF03-4D63-9C63-27F78DC3B9B8}"/>
              </a:ext>
            </a:extLst>
          </p:cNvPr>
          <p:cNvSpPr/>
          <p:nvPr/>
        </p:nvSpPr>
        <p:spPr>
          <a:xfrm>
            <a:off x="3669061" y="6534834"/>
            <a:ext cx="1014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Carrasquilla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J. &amp; </a:t>
            </a:r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Melko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R. G. Machine learning phases of matter. 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Nat. Phys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. </a:t>
            </a:r>
            <a:r>
              <a:rPr lang="en-US" altLang="zh-CN" sz="800" b="1" dirty="0">
                <a:solidFill>
                  <a:srgbClr val="000000"/>
                </a:solidFill>
                <a:latin typeface="NewsGothicMTStd-Bold"/>
              </a:rPr>
              <a:t>13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,431–434 (2017).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749E65-63BE-9248-82EF-47C798264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6AC712-1C15-A044-B295-436B13949186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电脑萤幕画面&#10;&#10;描述已自动生成">
            <a:extLst>
              <a:ext uri="{FF2B5EF4-FFF2-40B4-BE49-F238E27FC236}">
                <a16:creationId xmlns:a16="http://schemas.microsoft.com/office/drawing/2014/main" id="{4D603374-F897-F841-B18D-4159CCC0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8" y="3823236"/>
            <a:ext cx="5426764" cy="2686248"/>
          </a:xfrm>
          <a:prstGeom prst="rect">
            <a:avLst/>
          </a:prstGeom>
        </p:spPr>
      </p:pic>
      <p:pic>
        <p:nvPicPr>
          <p:cNvPr id="2" name="图片 1" descr="图片包含 游戏机, 厨房, 不同, 白色&#10;&#10;描述已自动生成">
            <a:extLst>
              <a:ext uri="{FF2B5EF4-FFF2-40B4-BE49-F238E27FC236}">
                <a16:creationId xmlns:a16="http://schemas.microsoft.com/office/drawing/2014/main" id="{86D32D1A-114F-0B41-AA3E-49C3C7AE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8" y="545236"/>
            <a:ext cx="5426764" cy="22928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的截图&#10;&#10;描述已自动生成">
            <a:extLst>
              <a:ext uri="{FF2B5EF4-FFF2-40B4-BE49-F238E27FC236}">
                <a16:creationId xmlns:a16="http://schemas.microsoft.com/office/drawing/2014/main" id="{8B7368BA-53F9-BC49-B310-9BD29B731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518" y="1577662"/>
            <a:ext cx="5385713" cy="37026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40FF4B7-6E18-E54B-873F-A7BC08CB5CDF}"/>
              </a:ext>
            </a:extLst>
          </p:cNvPr>
          <p:cNvSpPr/>
          <p:nvPr/>
        </p:nvSpPr>
        <p:spPr>
          <a:xfrm>
            <a:off x="7014575" y="6340207"/>
            <a:ext cx="3785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222222"/>
                </a:solidFill>
                <a:latin typeface="Arial" panose="020B0604020202020204" pitchFamily="34" charset="0"/>
              </a:rPr>
              <a:t>Rashidi M, </a:t>
            </a:r>
            <a:r>
              <a:rPr lang="en-US" altLang="zh-CN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Wolkow</a:t>
            </a:r>
            <a:r>
              <a:rPr lang="en-US" altLang="zh-CN" sz="800" dirty="0">
                <a:solidFill>
                  <a:srgbClr val="222222"/>
                </a:solidFill>
                <a:latin typeface="Arial" panose="020B0604020202020204" pitchFamily="34" charset="0"/>
              </a:rPr>
              <a:t> R A. Autonomous scanning probe microscopy in situ tip conditioning through machine learning[J]. ACS </a:t>
            </a:r>
            <a:r>
              <a:rPr lang="en-US" altLang="zh-CN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nano</a:t>
            </a:r>
            <a:r>
              <a:rPr lang="en-US" altLang="zh-CN" sz="800" dirty="0">
                <a:solidFill>
                  <a:srgbClr val="222222"/>
                </a:solidFill>
                <a:latin typeface="Arial" panose="020B0604020202020204" pitchFamily="34" charset="0"/>
              </a:rPr>
              <a:t>, 2018, 12(6): 5185-5189.</a:t>
            </a:r>
            <a:endParaRPr lang="zh-CN" altLang="en-US" sz="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68B799-9CF7-5945-B70D-023469C30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973DC1A-388D-0E46-A223-25E0C3849546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50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D384171-DBFD-42A8-9988-CFAE19FD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677336"/>
            <a:ext cx="8276317" cy="350332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105C3EA-5BF0-4E88-B8B3-53F6F413C72D}"/>
              </a:ext>
            </a:extLst>
          </p:cNvPr>
          <p:cNvSpPr/>
          <p:nvPr/>
        </p:nvSpPr>
        <p:spPr>
          <a:xfrm>
            <a:off x="3714750" y="6534834"/>
            <a:ext cx="629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000000"/>
                </a:solidFill>
                <a:latin typeface="NewsGothicMTStd"/>
              </a:rPr>
              <a:t>Brockherde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F. et al. Bypassing the Kohn-Sham equations with machine learning. 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Nat. </a:t>
            </a:r>
            <a:r>
              <a:rPr lang="en-US" altLang="zh-CN" sz="800" i="1" dirty="0" err="1">
                <a:solidFill>
                  <a:srgbClr val="000000"/>
                </a:solidFill>
                <a:latin typeface="NewsGothicMTStd-Italic"/>
              </a:rPr>
              <a:t>Commun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. </a:t>
            </a:r>
            <a:r>
              <a:rPr lang="en-US" altLang="zh-CN" sz="800" b="1" dirty="0">
                <a:solidFill>
                  <a:srgbClr val="000000"/>
                </a:solidFill>
                <a:latin typeface="NewsGothicMTStd-Bold"/>
              </a:rPr>
              <a:t>8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872 (2017).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B2E762-D7B2-479B-8AB9-254CBA5F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5" y="1969477"/>
            <a:ext cx="3406625" cy="3257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C304A2-BFF8-5D4E-B3B9-374A9F8F5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65FE66-110E-9249-B24A-CA2E9F1E4314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11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手机屏幕截图&#10;&#10;描述已自动生成">
            <a:extLst>
              <a:ext uri="{FF2B5EF4-FFF2-40B4-BE49-F238E27FC236}">
                <a16:creationId xmlns:a16="http://schemas.microsoft.com/office/drawing/2014/main" id="{0C912859-08C3-BB45-BB50-CCBF0165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3" y="643466"/>
            <a:ext cx="7452933" cy="55710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CC8384-98D4-2249-902E-D0BB19DADBB5}"/>
              </a:ext>
            </a:extLst>
          </p:cNvPr>
          <p:cNvSpPr/>
          <p:nvPr/>
        </p:nvSpPr>
        <p:spPr>
          <a:xfrm>
            <a:off x="2702010" y="6642556"/>
            <a:ext cx="63802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Schoenholz</a:t>
            </a:r>
            <a:r>
              <a:rPr lang="en-US" altLang="zh-CN" sz="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S S , </a:t>
            </a:r>
            <a:r>
              <a:rPr lang="en-US" altLang="zh-CN" sz="8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Cubuk</a:t>
            </a:r>
            <a:r>
              <a:rPr lang="en-US" altLang="zh-CN" sz="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 D , Sussman D M , et al. A structural approach to relaxation in </a:t>
            </a:r>
            <a:r>
              <a:rPr lang="en-US" altLang="zh-CN" sz="8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glassy?liquids</a:t>
            </a:r>
            <a:r>
              <a:rPr lang="en-US" altLang="zh-CN" sz="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[J]. Nature Physics, 2016.</a:t>
            </a:r>
            <a:endParaRPr lang="zh-CN" altLang="en-US" sz="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49FD22-EFA6-3B47-BAEC-968CF7446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D1EA9D7-99B3-8C45-94E2-A7745C4296ED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91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A750D1-BBF4-494C-9A70-1F830CADB5F2}"/>
              </a:ext>
            </a:extLst>
          </p:cNvPr>
          <p:cNvSpPr/>
          <p:nvPr/>
        </p:nvSpPr>
        <p:spPr>
          <a:xfrm>
            <a:off x="1604319" y="6642556"/>
            <a:ext cx="8983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/>
              <a:t>Segler, M. H. S., &amp; Waller, M. P. (2017). Neural-Symbolic Machine Learning for Retrosynthesis and Reaction Prediction. Chemistry – A European Journal, 23(25), 5966-5971. doi:10.1002/chem.201605499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278942-8F79-B34D-ACB4-D245BD5F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27" y="1215269"/>
            <a:ext cx="7926745" cy="44274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86E45D-EE4A-F047-89EC-AB97FA718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1063" y="-24712"/>
            <a:ext cx="2542126" cy="1429946"/>
          </a:xfrm>
          <a:prstGeom prst="triangle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75A729-BDF0-7945-9748-888661D1BC1A}"/>
              </a:ext>
            </a:extLst>
          </p:cNvPr>
          <p:cNvSpPr/>
          <p:nvPr/>
        </p:nvSpPr>
        <p:spPr>
          <a:xfrm>
            <a:off x="157999" y="33044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39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90700" y="1790700"/>
            <a:ext cx="3467100" cy="3467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619250" y="1619250"/>
            <a:ext cx="3810000" cy="38100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715000" y="1343025"/>
            <a:ext cx="4171950" cy="41719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76450" y="2180652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PART</a:t>
            </a:r>
          </a:p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3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D2FA44-C5D8-504C-8C21-290E103127F0}"/>
              </a:ext>
            </a:extLst>
          </p:cNvPr>
          <p:cNvSpPr txBox="1"/>
          <p:nvPr/>
        </p:nvSpPr>
        <p:spPr>
          <a:xfrm>
            <a:off x="5600700" y="2967335"/>
            <a:ext cx="445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154929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C085B2B-48FE-6E4E-82ED-3108D473E3B3}"/>
              </a:ext>
            </a:extLst>
          </p:cNvPr>
          <p:cNvGrpSpPr/>
          <p:nvPr/>
        </p:nvGrpSpPr>
        <p:grpSpPr>
          <a:xfrm>
            <a:off x="1179016" y="1450364"/>
            <a:ext cx="4356811" cy="4126549"/>
            <a:chOff x="6488179" y="810110"/>
            <a:chExt cx="5400000" cy="511460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D396085-ECBB-F945-8FCC-D9D3F170B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179" y="810110"/>
              <a:ext cx="5400000" cy="456624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922B280-F8D0-9C4F-AD71-29A993B3B67B}"/>
                </a:ext>
              </a:extLst>
            </p:cNvPr>
            <p:cNvSpPr txBox="1"/>
            <p:nvPr/>
          </p:nvSpPr>
          <p:spPr>
            <a:xfrm>
              <a:off x="6488179" y="4551674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CAA5796-CC4E-7141-8D8A-4550411632B5}"/>
                </a:ext>
              </a:extLst>
            </p:cNvPr>
            <p:cNvSpPr txBox="1"/>
            <p:nvPr/>
          </p:nvSpPr>
          <p:spPr>
            <a:xfrm>
              <a:off x="11203701" y="4274675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3052547-F1B8-394C-8CD2-943DED0A99B0}"/>
                </a:ext>
              </a:extLst>
            </p:cNvPr>
            <p:cNvSpPr txBox="1"/>
            <p:nvPr/>
          </p:nvSpPr>
          <p:spPr>
            <a:xfrm>
              <a:off x="10287589" y="4690173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45B24A6-2AB6-7049-BEAA-BC80623492A3}"/>
                </a:ext>
              </a:extLst>
            </p:cNvPr>
            <p:cNvSpPr txBox="1"/>
            <p:nvPr/>
          </p:nvSpPr>
          <p:spPr>
            <a:xfrm>
              <a:off x="8815375" y="4989482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0A64186-7F43-C342-9C21-BE3AAC5BD67D}"/>
                </a:ext>
              </a:extLst>
            </p:cNvPr>
            <p:cNvSpPr txBox="1"/>
            <p:nvPr/>
          </p:nvSpPr>
          <p:spPr>
            <a:xfrm>
              <a:off x="7779748" y="5505098"/>
              <a:ext cx="3121379" cy="4196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Weight:</a:t>
              </a:r>
              <a:r>
                <a: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zh-CN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</a:t>
              </a:r>
              <a:r>
                <a:rPr lang="en-US" altLang="zh-CN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</a:t>
              </a:r>
              <a:r>
                <a:rPr lang="en-US" altLang="zh-CN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F607E35-3D31-CD4A-86EA-1676161BF776}"/>
                </a:ext>
              </a:extLst>
            </p:cNvPr>
            <p:cNvSpPr txBox="1"/>
            <p:nvPr/>
          </p:nvSpPr>
          <p:spPr>
            <a:xfrm>
              <a:off x="7510067" y="4651349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D76CAF6-2101-AC48-BD54-A3357E822716}"/>
              </a:ext>
            </a:extLst>
          </p:cNvPr>
          <p:cNvGrpSpPr/>
          <p:nvPr/>
        </p:nvGrpSpPr>
        <p:grpSpPr>
          <a:xfrm>
            <a:off x="6095081" y="1332849"/>
            <a:ext cx="5400000" cy="4192301"/>
            <a:chOff x="6384354" y="905524"/>
            <a:chExt cx="5400000" cy="41923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6275F72-FCE5-D04C-92F0-AF10B0F2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354" y="905524"/>
              <a:ext cx="5400000" cy="419230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5EDF2B7-E101-2742-A775-F5B4001DDCB0}"/>
                </a:ext>
              </a:extLst>
            </p:cNvPr>
            <p:cNvSpPr txBox="1"/>
            <p:nvPr/>
          </p:nvSpPr>
          <p:spPr>
            <a:xfrm>
              <a:off x="9880405" y="1056870"/>
              <a:ext cx="525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92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 rot="10800000">
            <a:off x="-3431709" y="-5417"/>
            <a:ext cx="6863417" cy="6863417"/>
          </a:xfrm>
          <a:prstGeom prst="pie">
            <a:avLst>
              <a:gd name="adj1" fmla="val 5347296"/>
              <a:gd name="adj2" fmla="val 16200000"/>
            </a:avLst>
          </a:prstGeom>
        </p:spPr>
      </p:pic>
      <p:sp>
        <p:nvSpPr>
          <p:cNvPr id="5" name="椭圆 4"/>
          <p:cNvSpPr/>
          <p:nvPr/>
        </p:nvSpPr>
        <p:spPr>
          <a:xfrm>
            <a:off x="2228850" y="838200"/>
            <a:ext cx="781050" cy="78105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09900" y="2307808"/>
            <a:ext cx="781050" cy="78105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39805" y="3861633"/>
            <a:ext cx="781050" cy="78105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228850" y="5400172"/>
            <a:ext cx="781050" cy="78105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 20"/>
          <p:cNvGrpSpPr/>
          <p:nvPr/>
        </p:nvGrpSpPr>
        <p:grpSpPr>
          <a:xfrm>
            <a:off x="2311400" y="1025525"/>
            <a:ext cx="615950" cy="406400"/>
            <a:chOff x="3786188" y="1143000"/>
            <a:chExt cx="615950" cy="406400"/>
          </a:xfrm>
        </p:grpSpPr>
        <p:sp>
          <p:nvSpPr>
            <p:cNvPr id="10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 19"/>
          <p:cNvGrpSpPr/>
          <p:nvPr/>
        </p:nvGrpSpPr>
        <p:grpSpPr>
          <a:xfrm>
            <a:off x="3205606" y="2464970"/>
            <a:ext cx="394843" cy="527654"/>
            <a:chOff x="3910013" y="1676400"/>
            <a:chExt cx="349250" cy="466725"/>
          </a:xfrm>
        </p:grpSpPr>
        <p:sp>
          <p:nvSpPr>
            <p:cNvPr id="13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Freeform 145"/>
          <p:cNvSpPr>
            <a:spLocks noEditPoints="1"/>
          </p:cNvSpPr>
          <p:nvPr/>
        </p:nvSpPr>
        <p:spPr bwMode="auto">
          <a:xfrm>
            <a:off x="3011823" y="4028320"/>
            <a:ext cx="495300" cy="447675"/>
          </a:xfrm>
          <a:custGeom>
            <a:avLst/>
            <a:gdLst/>
            <a:ahLst/>
            <a:cxnLst>
              <a:cxn ang="0">
                <a:pos x="182" y="282"/>
              </a:cxn>
              <a:cxn ang="0">
                <a:pos x="130" y="180"/>
              </a:cxn>
              <a:cxn ang="0">
                <a:pos x="58" y="282"/>
              </a:cxn>
              <a:cxn ang="0">
                <a:pos x="50" y="282"/>
              </a:cxn>
              <a:cxn ang="0">
                <a:pos x="42" y="278"/>
              </a:cxn>
              <a:cxn ang="0">
                <a:pos x="36" y="268"/>
              </a:cxn>
              <a:cxn ang="0">
                <a:pos x="36" y="166"/>
              </a:cxn>
              <a:cxn ang="0">
                <a:pos x="16" y="166"/>
              </a:cxn>
              <a:cxn ang="0">
                <a:pos x="4" y="164"/>
              </a:cxn>
              <a:cxn ang="0">
                <a:pos x="0" y="158"/>
              </a:cxn>
              <a:cxn ang="0">
                <a:pos x="0" y="156"/>
              </a:cxn>
              <a:cxn ang="0">
                <a:pos x="0" y="146"/>
              </a:cxn>
              <a:cxn ang="0">
                <a:pos x="138" y="8"/>
              </a:cxn>
              <a:cxn ang="0">
                <a:pos x="146" y="2"/>
              </a:cxn>
              <a:cxn ang="0">
                <a:pos x="156" y="0"/>
              </a:cxn>
              <a:cxn ang="0">
                <a:pos x="174" y="8"/>
              </a:cxn>
              <a:cxn ang="0">
                <a:pos x="306" y="142"/>
              </a:cxn>
              <a:cxn ang="0">
                <a:pos x="312" y="152"/>
              </a:cxn>
              <a:cxn ang="0">
                <a:pos x="312" y="158"/>
              </a:cxn>
              <a:cxn ang="0">
                <a:pos x="310" y="160"/>
              </a:cxn>
              <a:cxn ang="0">
                <a:pos x="302" y="166"/>
              </a:cxn>
              <a:cxn ang="0">
                <a:pos x="276" y="166"/>
              </a:cxn>
              <a:cxn ang="0">
                <a:pos x="276" y="262"/>
              </a:cxn>
              <a:cxn ang="0">
                <a:pos x="274" y="274"/>
              </a:cxn>
              <a:cxn ang="0">
                <a:pos x="268" y="280"/>
              </a:cxn>
              <a:cxn ang="0">
                <a:pos x="258" y="282"/>
              </a:cxn>
              <a:cxn ang="0">
                <a:pos x="196" y="268"/>
              </a:cxn>
              <a:cxn ang="0">
                <a:pos x="258" y="268"/>
              </a:cxn>
              <a:cxn ang="0">
                <a:pos x="260" y="268"/>
              </a:cxn>
              <a:cxn ang="0">
                <a:pos x="260" y="152"/>
              </a:cxn>
              <a:cxn ang="0">
                <a:pos x="296" y="152"/>
              </a:cxn>
              <a:cxn ang="0">
                <a:pos x="296" y="152"/>
              </a:cxn>
              <a:cxn ang="0">
                <a:pos x="164" y="18"/>
              </a:cxn>
              <a:cxn ang="0">
                <a:pos x="160" y="16"/>
              </a:cxn>
              <a:cxn ang="0">
                <a:pos x="152" y="16"/>
              </a:cxn>
              <a:cxn ang="0">
                <a:pos x="16" y="152"/>
              </a:cxn>
              <a:cxn ang="0">
                <a:pos x="14" y="152"/>
              </a:cxn>
              <a:cxn ang="0">
                <a:pos x="16" y="152"/>
              </a:cxn>
              <a:cxn ang="0">
                <a:pos x="50" y="262"/>
              </a:cxn>
              <a:cxn ang="0">
                <a:pos x="52" y="266"/>
              </a:cxn>
              <a:cxn ang="0">
                <a:pos x="52" y="266"/>
              </a:cxn>
              <a:cxn ang="0">
                <a:pos x="114" y="268"/>
              </a:cxn>
              <a:cxn ang="0">
                <a:pos x="196" y="164"/>
              </a:cxn>
            </a:cxnLst>
            <a:rect l="0" t="0" r="r" b="b"/>
            <a:pathLst>
              <a:path w="312" h="282">
                <a:moveTo>
                  <a:pt x="258" y="282"/>
                </a:moveTo>
                <a:lnTo>
                  <a:pt x="182" y="282"/>
                </a:lnTo>
                <a:lnTo>
                  <a:pt x="182" y="180"/>
                </a:lnTo>
                <a:lnTo>
                  <a:pt x="130" y="180"/>
                </a:lnTo>
                <a:lnTo>
                  <a:pt x="130" y="282"/>
                </a:lnTo>
                <a:lnTo>
                  <a:pt x="58" y="282"/>
                </a:lnTo>
                <a:lnTo>
                  <a:pt x="58" y="282"/>
                </a:lnTo>
                <a:lnTo>
                  <a:pt x="50" y="282"/>
                </a:lnTo>
                <a:lnTo>
                  <a:pt x="46" y="280"/>
                </a:lnTo>
                <a:lnTo>
                  <a:pt x="42" y="278"/>
                </a:lnTo>
                <a:lnTo>
                  <a:pt x="38" y="274"/>
                </a:lnTo>
                <a:lnTo>
                  <a:pt x="36" y="268"/>
                </a:lnTo>
                <a:lnTo>
                  <a:pt x="36" y="262"/>
                </a:lnTo>
                <a:lnTo>
                  <a:pt x="36" y="166"/>
                </a:lnTo>
                <a:lnTo>
                  <a:pt x="16" y="166"/>
                </a:lnTo>
                <a:lnTo>
                  <a:pt x="16" y="166"/>
                </a:lnTo>
                <a:lnTo>
                  <a:pt x="8" y="166"/>
                </a:lnTo>
                <a:lnTo>
                  <a:pt x="4" y="164"/>
                </a:lnTo>
                <a:lnTo>
                  <a:pt x="2" y="160"/>
                </a:lnTo>
                <a:lnTo>
                  <a:pt x="0" y="158"/>
                </a:lnTo>
                <a:lnTo>
                  <a:pt x="0" y="158"/>
                </a:lnTo>
                <a:lnTo>
                  <a:pt x="0" y="156"/>
                </a:lnTo>
                <a:lnTo>
                  <a:pt x="0" y="152"/>
                </a:lnTo>
                <a:lnTo>
                  <a:pt x="0" y="146"/>
                </a:lnTo>
                <a:lnTo>
                  <a:pt x="4" y="142"/>
                </a:lnTo>
                <a:lnTo>
                  <a:pt x="138" y="8"/>
                </a:lnTo>
                <a:lnTo>
                  <a:pt x="138" y="8"/>
                </a:lnTo>
                <a:lnTo>
                  <a:pt x="146" y="2"/>
                </a:lnTo>
                <a:lnTo>
                  <a:pt x="156" y="0"/>
                </a:lnTo>
                <a:lnTo>
                  <a:pt x="156" y="0"/>
                </a:lnTo>
                <a:lnTo>
                  <a:pt x="166" y="2"/>
                </a:lnTo>
                <a:lnTo>
                  <a:pt x="174" y="8"/>
                </a:lnTo>
                <a:lnTo>
                  <a:pt x="306" y="142"/>
                </a:lnTo>
                <a:lnTo>
                  <a:pt x="306" y="142"/>
                </a:lnTo>
                <a:lnTo>
                  <a:pt x="310" y="146"/>
                </a:lnTo>
                <a:lnTo>
                  <a:pt x="312" y="152"/>
                </a:lnTo>
                <a:lnTo>
                  <a:pt x="312" y="156"/>
                </a:lnTo>
                <a:lnTo>
                  <a:pt x="312" y="158"/>
                </a:lnTo>
                <a:lnTo>
                  <a:pt x="312" y="158"/>
                </a:lnTo>
                <a:lnTo>
                  <a:pt x="310" y="160"/>
                </a:lnTo>
                <a:lnTo>
                  <a:pt x="308" y="164"/>
                </a:lnTo>
                <a:lnTo>
                  <a:pt x="302" y="166"/>
                </a:lnTo>
                <a:lnTo>
                  <a:pt x="296" y="166"/>
                </a:lnTo>
                <a:lnTo>
                  <a:pt x="276" y="166"/>
                </a:lnTo>
                <a:lnTo>
                  <a:pt x="276" y="262"/>
                </a:lnTo>
                <a:lnTo>
                  <a:pt x="276" y="262"/>
                </a:lnTo>
                <a:lnTo>
                  <a:pt x="276" y="268"/>
                </a:lnTo>
                <a:lnTo>
                  <a:pt x="274" y="274"/>
                </a:lnTo>
                <a:lnTo>
                  <a:pt x="272" y="278"/>
                </a:lnTo>
                <a:lnTo>
                  <a:pt x="268" y="280"/>
                </a:lnTo>
                <a:lnTo>
                  <a:pt x="264" y="282"/>
                </a:lnTo>
                <a:lnTo>
                  <a:pt x="258" y="282"/>
                </a:lnTo>
                <a:lnTo>
                  <a:pt x="258" y="282"/>
                </a:lnTo>
                <a:close/>
                <a:moveTo>
                  <a:pt x="196" y="268"/>
                </a:moveTo>
                <a:lnTo>
                  <a:pt x="258" y="268"/>
                </a:lnTo>
                <a:lnTo>
                  <a:pt x="258" y="268"/>
                </a:lnTo>
                <a:lnTo>
                  <a:pt x="260" y="268"/>
                </a:lnTo>
                <a:lnTo>
                  <a:pt x="260" y="268"/>
                </a:lnTo>
                <a:lnTo>
                  <a:pt x="260" y="262"/>
                </a:lnTo>
                <a:lnTo>
                  <a:pt x="260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164" y="18"/>
                </a:lnTo>
                <a:lnTo>
                  <a:pt x="164" y="18"/>
                </a:lnTo>
                <a:lnTo>
                  <a:pt x="160" y="16"/>
                </a:lnTo>
                <a:lnTo>
                  <a:pt x="156" y="14"/>
                </a:lnTo>
                <a:lnTo>
                  <a:pt x="152" y="16"/>
                </a:lnTo>
                <a:lnTo>
                  <a:pt x="148" y="18"/>
                </a:lnTo>
                <a:lnTo>
                  <a:pt x="16" y="152"/>
                </a:lnTo>
                <a:lnTo>
                  <a:pt x="16" y="152"/>
                </a:lnTo>
                <a:lnTo>
                  <a:pt x="14" y="152"/>
                </a:lnTo>
                <a:lnTo>
                  <a:pt x="14" y="152"/>
                </a:lnTo>
                <a:lnTo>
                  <a:pt x="16" y="152"/>
                </a:lnTo>
                <a:lnTo>
                  <a:pt x="50" y="152"/>
                </a:lnTo>
                <a:lnTo>
                  <a:pt x="50" y="262"/>
                </a:lnTo>
                <a:lnTo>
                  <a:pt x="50" y="262"/>
                </a:lnTo>
                <a:lnTo>
                  <a:pt x="52" y="266"/>
                </a:lnTo>
                <a:lnTo>
                  <a:pt x="52" y="266"/>
                </a:lnTo>
                <a:lnTo>
                  <a:pt x="52" y="266"/>
                </a:lnTo>
                <a:lnTo>
                  <a:pt x="58" y="268"/>
                </a:lnTo>
                <a:lnTo>
                  <a:pt x="114" y="268"/>
                </a:lnTo>
                <a:lnTo>
                  <a:pt x="114" y="164"/>
                </a:lnTo>
                <a:lnTo>
                  <a:pt x="196" y="164"/>
                </a:lnTo>
                <a:lnTo>
                  <a:pt x="196" y="2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8"/>
          <p:cNvSpPr>
            <a:spLocks noEditPoints="1"/>
          </p:cNvSpPr>
          <p:nvPr/>
        </p:nvSpPr>
        <p:spPr bwMode="auto">
          <a:xfrm>
            <a:off x="2376487" y="553510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98933" y="949810"/>
            <a:ext cx="6143625" cy="58522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2800" dirty="0"/>
              <a:t>Theoretical background </a:t>
            </a:r>
          </a:p>
        </p:txBody>
      </p:sp>
      <p:sp>
        <p:nvSpPr>
          <p:cNvPr id="18" name="矩形 17"/>
          <p:cNvSpPr/>
          <p:nvPr/>
        </p:nvSpPr>
        <p:spPr>
          <a:xfrm>
            <a:off x="4149493" y="2448265"/>
            <a:ext cx="6143625" cy="50013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r>
              <a:rPr lang="en-US" altLang="zh-CN" sz="2800" dirty="0"/>
              <a:t>Well-known works </a:t>
            </a:r>
            <a:endParaRPr lang="en-US" altLang="zh-CN" sz="2800" dirty="0"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98932" y="5557430"/>
            <a:ext cx="6143625" cy="50013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r>
              <a:rPr lang="en-US" altLang="zh-CN" sz="2800" dirty="0"/>
              <a:t>Summary and outlook </a:t>
            </a:r>
            <a:endParaRPr lang="en-US" altLang="zh-CN" sz="2800" dirty="0">
              <a:effectLst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2370371" y="1094870"/>
            <a:ext cx="4662487" cy="46624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3667" y="3133725"/>
            <a:ext cx="24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7BAA75C-0CEB-4645-AA6C-B4CDEDB21CEF}"/>
              </a:ext>
            </a:extLst>
          </p:cNvPr>
          <p:cNvSpPr/>
          <p:nvPr/>
        </p:nvSpPr>
        <p:spPr>
          <a:xfrm>
            <a:off x="4149492" y="4002089"/>
            <a:ext cx="6143625" cy="50013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r>
              <a:rPr lang="en-US" altLang="zh-CN" sz="2800" dirty="0"/>
              <a:t>Problems </a:t>
            </a:r>
            <a:endParaRPr lang="en-US" altLang="zh-CN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842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F0F850-F8F9-434B-A891-87E3FC62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54050"/>
            <a:ext cx="120777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五边形 8">
            <a:extLst>
              <a:ext uri="{FF2B5EF4-FFF2-40B4-BE49-F238E27FC236}">
                <a16:creationId xmlns:a16="http://schemas.microsoft.com/office/drawing/2014/main" id="{49EE3B3D-2D44-9349-B952-31EDC0EB3A8F}"/>
              </a:ext>
            </a:extLst>
          </p:cNvPr>
          <p:cNvSpPr/>
          <p:nvPr/>
        </p:nvSpPr>
        <p:spPr>
          <a:xfrm>
            <a:off x="5591657" y="1175029"/>
            <a:ext cx="5052611" cy="4812012"/>
          </a:xfrm>
          <a:prstGeom prst="pentagon">
            <a:avLst/>
          </a:prstGeom>
          <a:solidFill>
            <a:schemeClr val="tx2">
              <a:lumMod val="75000"/>
              <a:alpha val="93000"/>
            </a:schemeClr>
          </a:solidFill>
          <a:ln w="177800"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正五边形 6">
            <a:extLst>
              <a:ext uri="{FF2B5EF4-FFF2-40B4-BE49-F238E27FC236}">
                <a16:creationId xmlns:a16="http://schemas.microsoft.com/office/drawing/2014/main" id="{A0D98BDD-28F4-2C44-ADB9-2D5CDC9D1E6F}"/>
              </a:ext>
            </a:extLst>
          </p:cNvPr>
          <p:cNvSpPr/>
          <p:nvPr/>
        </p:nvSpPr>
        <p:spPr>
          <a:xfrm>
            <a:off x="1547732" y="1343025"/>
            <a:ext cx="3953036" cy="3764797"/>
          </a:xfrm>
          <a:prstGeom prst="pentagon">
            <a:avLst/>
          </a:prstGeom>
          <a:solidFill>
            <a:schemeClr val="tx2">
              <a:lumMod val="75000"/>
              <a:alpha val="45000"/>
            </a:schemeClr>
          </a:solidFill>
          <a:ln w="177800">
            <a:solidFill>
              <a:srgbClr val="19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76450" y="2180652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PART</a:t>
            </a:r>
          </a:p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4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D2FA44-C5D8-504C-8C21-290E103127F0}"/>
              </a:ext>
            </a:extLst>
          </p:cNvPr>
          <p:cNvSpPr txBox="1"/>
          <p:nvPr/>
        </p:nvSpPr>
        <p:spPr>
          <a:xfrm>
            <a:off x="5712175" y="2570721"/>
            <a:ext cx="5214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Summary &amp; outlook </a:t>
            </a:r>
          </a:p>
          <a:p>
            <a:pPr algn="ctr"/>
            <a:endParaRPr lang="en-US" altLang="zh-CN" sz="5400" b="1" dirty="0">
              <a:solidFill>
                <a:schemeClr val="bg1"/>
              </a:solidFill>
            </a:endParaRPr>
          </a:p>
          <a:p>
            <a:pPr algn="ctr"/>
            <a:endParaRPr lang="en-US" altLang="zh-CN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6844" y="4492"/>
            <a:ext cx="112573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71178" y="419091"/>
            <a:ext cx="58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Summary &amp; outlook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00F0E56-3192-7F4D-9D34-446971E5DDAB}"/>
              </a:ext>
            </a:extLst>
          </p:cNvPr>
          <p:cNvGrpSpPr/>
          <p:nvPr/>
        </p:nvGrpSpPr>
        <p:grpSpPr>
          <a:xfrm>
            <a:off x="1532920" y="1652702"/>
            <a:ext cx="95250" cy="981226"/>
            <a:chOff x="7157991" y="2089554"/>
            <a:chExt cx="95250" cy="98122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7253241" y="2089554"/>
              <a:ext cx="0" cy="981226"/>
            </a:xfrm>
            <a:prstGeom prst="line">
              <a:avLst/>
            </a:prstGeom>
            <a:ln w="1270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157991" y="2089554"/>
              <a:ext cx="0" cy="98122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  <a:alpha val="9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2014865" y="1892030"/>
            <a:ext cx="9812608" cy="50257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Review of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basics of machine-learning approaches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693804" y="3271078"/>
            <a:ext cx="0" cy="981226"/>
          </a:xfrm>
          <a:prstGeom prst="line">
            <a:avLst/>
          </a:prstGeom>
          <a:ln w="1270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598554" y="3271078"/>
            <a:ext cx="0" cy="981226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  <a:alpha val="9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252B3110-7B8C-8746-930F-EABD1DA39B64}"/>
              </a:ext>
            </a:extLst>
          </p:cNvPr>
          <p:cNvSpPr/>
          <p:nvPr/>
        </p:nvSpPr>
        <p:spPr>
          <a:xfrm>
            <a:off x="2040114" y="3282765"/>
            <a:ext cx="9812608" cy="98270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Progress in the application of machine learning to address challenges in molecular and materials research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4EC21CD-E0F3-894A-A245-7B4C681D5913}"/>
              </a:ext>
            </a:extLst>
          </p:cNvPr>
          <p:cNvSpPr/>
          <p:nvPr/>
        </p:nvSpPr>
        <p:spPr>
          <a:xfrm>
            <a:off x="2014865" y="4886535"/>
            <a:ext cx="9243815" cy="98270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Developments that are required to enable more wide-ranging impacts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A0EE0C6-F524-274B-A385-9B662FEB5BE8}"/>
              </a:ext>
            </a:extLst>
          </p:cNvPr>
          <p:cNvGrpSpPr/>
          <p:nvPr/>
        </p:nvGrpSpPr>
        <p:grpSpPr>
          <a:xfrm>
            <a:off x="1485854" y="4896822"/>
            <a:ext cx="95250" cy="981226"/>
            <a:chOff x="7157991" y="2089554"/>
            <a:chExt cx="95250" cy="981226"/>
          </a:xfrm>
        </p:grpSpPr>
        <p:cxnSp>
          <p:nvCxnSpPr>
            <p:cNvPr id="41" name="直接连接符 31">
              <a:extLst>
                <a:ext uri="{FF2B5EF4-FFF2-40B4-BE49-F238E27FC236}">
                  <a16:creationId xmlns:a16="http://schemas.microsoft.com/office/drawing/2014/main" id="{FDCF6ECF-BC9F-CC46-9937-480133A566AC}"/>
                </a:ext>
              </a:extLst>
            </p:cNvPr>
            <p:cNvCxnSpPr/>
            <p:nvPr/>
          </p:nvCxnSpPr>
          <p:spPr>
            <a:xfrm>
              <a:off x="7253241" y="2089554"/>
              <a:ext cx="0" cy="981226"/>
            </a:xfrm>
            <a:prstGeom prst="line">
              <a:avLst/>
            </a:prstGeom>
            <a:ln w="1270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7">
              <a:extLst>
                <a:ext uri="{FF2B5EF4-FFF2-40B4-BE49-F238E27FC236}">
                  <a16:creationId xmlns:a16="http://schemas.microsoft.com/office/drawing/2014/main" id="{CC26994B-C057-164D-BA05-49C8B16952A8}"/>
                </a:ext>
              </a:extLst>
            </p:cNvPr>
            <p:cNvCxnSpPr/>
            <p:nvPr/>
          </p:nvCxnSpPr>
          <p:spPr>
            <a:xfrm>
              <a:off x="7157991" y="2089554"/>
              <a:ext cx="0" cy="98122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  <a:alpha val="9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296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392DBA-258A-3D46-8FF1-9A987425C821}"/>
              </a:ext>
            </a:extLst>
          </p:cNvPr>
          <p:cNvSpPr txBox="1"/>
          <p:nvPr/>
        </p:nvSpPr>
        <p:spPr>
          <a:xfrm>
            <a:off x="3068805" y="2704063"/>
            <a:ext cx="5214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Thanks~</a:t>
            </a:r>
          </a:p>
        </p:txBody>
      </p:sp>
    </p:spTree>
    <p:extLst>
      <p:ext uri="{BB962C8B-B14F-4D97-AF65-F5344CB8AC3E}">
        <p14:creationId xmlns:p14="http://schemas.microsoft.com/office/powerpoint/2010/main" val="7553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62600" y="1828800"/>
            <a:ext cx="4457700" cy="3238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24100" y="1828800"/>
            <a:ext cx="3238500" cy="3238500"/>
          </a:xfrm>
          <a:prstGeom prst="rect">
            <a:avLst/>
          </a:prstGeom>
          <a:noFill/>
          <a:ln w="127000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14600" y="1924050"/>
            <a:ext cx="289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1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2601" y="2302069"/>
            <a:ext cx="4457699" cy="216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81">
              <a:lnSpc>
                <a:spcPct val="130000"/>
              </a:lnSpc>
            </a:pPr>
            <a:r>
              <a:rPr lang="en-US" altLang="zh-CN" sz="5400" b="1" dirty="0">
                <a:solidFill>
                  <a:schemeClr val="bg1"/>
                </a:solidFill>
              </a:rPr>
              <a:t>Theoretical background </a:t>
            </a:r>
          </a:p>
        </p:txBody>
      </p:sp>
    </p:spTree>
    <p:extLst>
      <p:ext uri="{BB962C8B-B14F-4D97-AF65-F5344CB8AC3E}">
        <p14:creationId xmlns:p14="http://schemas.microsoft.com/office/powerpoint/2010/main" val="251887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3image45808464">
            <a:extLst>
              <a:ext uri="{FF2B5EF4-FFF2-40B4-BE49-F238E27FC236}">
                <a16:creationId xmlns:a16="http://schemas.microsoft.com/office/drawing/2014/main" id="{CC430C60-2A77-E34B-AD92-50C7E663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729" y="894841"/>
            <a:ext cx="8482542" cy="50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D59AF9F-11E2-4F47-ABAB-5A6D0C802443}"/>
              </a:ext>
            </a:extLst>
          </p:cNvPr>
          <p:cNvSpPr/>
          <p:nvPr/>
        </p:nvSpPr>
        <p:spPr>
          <a:xfrm>
            <a:off x="2543949" y="6534834"/>
            <a:ext cx="1167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Agrawal, A. &amp; Choudhary, A. Perspective: Materials informatics and big data: realization of the ‘fourth paradigm’ of science in materials science. </a:t>
            </a:r>
            <a:r>
              <a:rPr lang="en-US" altLang="zh-CN" sz="800" i="1" dirty="0">
                <a:solidFill>
                  <a:srgbClr val="000000"/>
                </a:solidFill>
                <a:latin typeface="NewsGothicMTStd-Italic"/>
              </a:rPr>
              <a:t>APL Mater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.</a:t>
            </a:r>
            <a:r>
              <a:rPr lang="en-US" altLang="zh-CN" sz="800" b="1" dirty="0">
                <a:solidFill>
                  <a:srgbClr val="000000"/>
                </a:solidFill>
                <a:latin typeface="NewsGothicMTStd-Bold"/>
              </a:rPr>
              <a:t>4</a:t>
            </a:r>
            <a:r>
              <a:rPr lang="en-US" altLang="zh-CN" sz="800" dirty="0">
                <a:solidFill>
                  <a:srgbClr val="000000"/>
                </a:solidFill>
                <a:latin typeface="NewsGothicMTStd"/>
              </a:rPr>
              <a:t>, 053208 (2016).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2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CC0E3D-6AEC-8144-B157-AA2E5D87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4" y="492971"/>
            <a:ext cx="11458575" cy="21621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7CC4D7-7956-C94D-A002-D4A1D052B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3" y="4935014"/>
            <a:ext cx="1819275" cy="40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0A6796-EEFD-6345-8B48-364C1E920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b="8198"/>
          <a:stretch/>
        </p:blipFill>
        <p:spPr>
          <a:xfrm>
            <a:off x="3976814" y="3041242"/>
            <a:ext cx="3309891" cy="25964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D4235B-A67C-0841-AA71-A50E0C7EC2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25075" r="15078" b="23463"/>
          <a:stretch/>
        </p:blipFill>
        <p:spPr>
          <a:xfrm>
            <a:off x="747138" y="3067670"/>
            <a:ext cx="2724289" cy="154755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4E2A708-47AB-A84C-BE04-BD8B16B305FC}"/>
              </a:ext>
            </a:extLst>
          </p:cNvPr>
          <p:cNvGrpSpPr/>
          <p:nvPr/>
        </p:nvGrpSpPr>
        <p:grpSpPr>
          <a:xfrm>
            <a:off x="7252335" y="2843417"/>
            <a:ext cx="4192527" cy="3304884"/>
            <a:chOff x="7252335" y="2881239"/>
            <a:chExt cx="4192527" cy="330488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7CD0D3D-DCA7-9443-BF31-41919093A808}"/>
                </a:ext>
              </a:extLst>
            </p:cNvPr>
            <p:cNvGrpSpPr/>
            <p:nvPr/>
          </p:nvGrpSpPr>
          <p:grpSpPr>
            <a:xfrm>
              <a:off x="7252335" y="2881239"/>
              <a:ext cx="4192527" cy="3304884"/>
              <a:chOff x="6933460" y="3139531"/>
              <a:chExt cx="4167941" cy="3296780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91AAB78-C493-A449-A7E1-96E635FAC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0701" y="3139531"/>
                <a:ext cx="3500700" cy="2872938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FD23888-C9A5-9740-8450-63A80A510324}"/>
                  </a:ext>
                </a:extLst>
              </p:cNvPr>
              <p:cNvSpPr/>
              <p:nvPr/>
            </p:nvSpPr>
            <p:spPr>
              <a:xfrm>
                <a:off x="6933460" y="5992427"/>
                <a:ext cx="976544" cy="44388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D3637D5-3C91-B04E-8FB6-B4BF1530559C}"/>
                </a:ext>
              </a:extLst>
            </p:cNvPr>
            <p:cNvSpPr/>
            <p:nvPr/>
          </p:nvSpPr>
          <p:spPr>
            <a:xfrm>
              <a:off x="8060924" y="5344589"/>
              <a:ext cx="692459" cy="4166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61BCE4B-7C23-4647-A080-4B02364D52BB}"/>
              </a:ext>
            </a:extLst>
          </p:cNvPr>
          <p:cNvSpPr txBox="1"/>
          <p:nvPr/>
        </p:nvSpPr>
        <p:spPr>
          <a:xfrm>
            <a:off x="1375223" y="57789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Naïve Bayes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DCC2EE-7A2D-B04B-8FF2-02C22BF2A210}"/>
              </a:ext>
            </a:extLst>
          </p:cNvPr>
          <p:cNvSpPr txBox="1"/>
          <p:nvPr/>
        </p:nvSpPr>
        <p:spPr>
          <a:xfrm>
            <a:off x="4566454" y="5839123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Genetic algorithm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60D423-4770-AC42-8AB7-8FB54A436079}"/>
              </a:ext>
            </a:extLst>
          </p:cNvPr>
          <p:cNvSpPr txBox="1"/>
          <p:nvPr/>
        </p:nvSpPr>
        <p:spPr>
          <a:xfrm>
            <a:off x="8761570" y="5778969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Rules Decision trees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73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11AF523-8CFA-8D4D-B721-2B15A56D1BCA}"/>
              </a:ext>
            </a:extLst>
          </p:cNvPr>
          <p:cNvGrpSpPr/>
          <p:nvPr/>
        </p:nvGrpSpPr>
        <p:grpSpPr>
          <a:xfrm>
            <a:off x="6270595" y="928181"/>
            <a:ext cx="4767308" cy="4149847"/>
            <a:chOff x="6571307" y="1353155"/>
            <a:chExt cx="3825572" cy="308636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4B25DCC-9FB0-3B47-A34A-E5806B535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307" y="1353155"/>
              <a:ext cx="3825572" cy="3086367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E9DA5B-900B-ED4B-8444-CCD5EB82EE0C}"/>
                </a:ext>
              </a:extLst>
            </p:cNvPr>
            <p:cNvSpPr/>
            <p:nvPr/>
          </p:nvSpPr>
          <p:spPr>
            <a:xfrm>
              <a:off x="6702641" y="4039340"/>
              <a:ext cx="719091" cy="328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3ECDBD5-EE32-2842-BD10-58266193B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1451227"/>
            <a:ext cx="4767310" cy="3414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559DF6-06AE-D94B-BB47-97A043F83D8A}"/>
              </a:ext>
            </a:extLst>
          </p:cNvPr>
          <p:cNvSpPr txBox="1"/>
          <p:nvPr/>
        </p:nvSpPr>
        <p:spPr>
          <a:xfrm>
            <a:off x="2175029" y="541537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BP neural network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66904D-0E0F-E840-B650-8D43413729DD}"/>
              </a:ext>
            </a:extLst>
          </p:cNvPr>
          <p:cNvSpPr txBox="1"/>
          <p:nvPr/>
        </p:nvSpPr>
        <p:spPr>
          <a:xfrm>
            <a:off x="8009521" y="531101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SVM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65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E577D4F6-AA30-45A6-BE13-43187401F848}"/>
              </a:ext>
            </a:extLst>
          </p:cNvPr>
          <p:cNvSpPr txBox="1"/>
          <p:nvPr/>
        </p:nvSpPr>
        <p:spPr>
          <a:xfrm>
            <a:off x="4114364" y="3521636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6.</a:t>
            </a:r>
            <a:r>
              <a:rPr lang="zh-CN" altLang="en-US" b="1" dirty="0"/>
              <a:t> </a:t>
            </a:r>
            <a:r>
              <a:rPr lang="en-US" altLang="zh-CN" b="1" dirty="0"/>
              <a:t>Convolutional neural network (CNN)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963101-8E8C-4D6A-A6D4-81D4A3AFF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b="17769"/>
          <a:stretch/>
        </p:blipFill>
        <p:spPr>
          <a:xfrm>
            <a:off x="923448" y="184919"/>
            <a:ext cx="10980769" cy="319596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4793DF8-A4CE-4C38-8804-B2C14A5CD5C5}"/>
              </a:ext>
            </a:extLst>
          </p:cNvPr>
          <p:cNvGrpSpPr/>
          <p:nvPr/>
        </p:nvGrpSpPr>
        <p:grpSpPr>
          <a:xfrm>
            <a:off x="3524294" y="4148503"/>
            <a:ext cx="4231089" cy="1922526"/>
            <a:chOff x="3824822" y="3329663"/>
            <a:chExt cx="7511962" cy="310188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8DEE477-B22D-4301-9D05-401184C1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822" y="3329663"/>
              <a:ext cx="7511962" cy="3101887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85FC23C-8F74-4BAD-A43D-9F1B260B0881}"/>
                </a:ext>
              </a:extLst>
            </p:cNvPr>
            <p:cNvSpPr/>
            <p:nvPr/>
          </p:nvSpPr>
          <p:spPr>
            <a:xfrm>
              <a:off x="4021584" y="3498711"/>
              <a:ext cx="825624" cy="8508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F2F45F4-8020-45D8-9C40-66D744E3804B}"/>
                </a:ext>
              </a:extLst>
            </p:cNvPr>
            <p:cNvSpPr/>
            <p:nvPr/>
          </p:nvSpPr>
          <p:spPr>
            <a:xfrm>
              <a:off x="9330431" y="3941685"/>
              <a:ext cx="463118" cy="488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文本框 28">
            <a:extLst>
              <a:ext uri="{FF2B5EF4-FFF2-40B4-BE49-F238E27FC236}">
                <a16:creationId xmlns:a16="http://schemas.microsoft.com/office/drawing/2014/main" id="{3F461C83-DC6C-43CC-819F-883BD5149DE9}"/>
              </a:ext>
            </a:extLst>
          </p:cNvPr>
          <p:cNvSpPr txBox="1"/>
          <p:nvPr/>
        </p:nvSpPr>
        <p:spPr>
          <a:xfrm>
            <a:off x="1254863" y="622975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Convolution</a:t>
            </a:r>
            <a:endParaRPr lang="zh-CN" altLang="en-US" b="1" dirty="0"/>
          </a:p>
        </p:txBody>
      </p:sp>
      <p:sp>
        <p:nvSpPr>
          <p:cNvPr id="7" name="文本框 29">
            <a:extLst>
              <a:ext uri="{FF2B5EF4-FFF2-40B4-BE49-F238E27FC236}">
                <a16:creationId xmlns:a16="http://schemas.microsoft.com/office/drawing/2014/main" id="{01482A5D-D774-4C19-A4B4-C73A4B82F9C2}"/>
              </a:ext>
            </a:extLst>
          </p:cNvPr>
          <p:cNvSpPr txBox="1"/>
          <p:nvPr/>
        </p:nvSpPr>
        <p:spPr>
          <a:xfrm>
            <a:off x="5297189" y="6303749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Pooling</a:t>
            </a:r>
            <a:endParaRPr lang="zh-CN" altLang="en-US" b="1" dirty="0"/>
          </a:p>
        </p:txBody>
      </p:sp>
      <p:sp>
        <p:nvSpPr>
          <p:cNvPr id="8" name="文本框 30">
            <a:extLst>
              <a:ext uri="{FF2B5EF4-FFF2-40B4-BE49-F238E27FC236}">
                <a16:creationId xmlns:a16="http://schemas.microsoft.com/office/drawing/2014/main" id="{318ABBD0-C05F-4FC4-B50D-7DFC33892B5E}"/>
              </a:ext>
            </a:extLst>
          </p:cNvPr>
          <p:cNvSpPr txBox="1"/>
          <p:nvPr/>
        </p:nvSpPr>
        <p:spPr>
          <a:xfrm>
            <a:off x="8803253" y="6229754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Rectified Linear Units</a:t>
            </a:r>
            <a:endParaRPr lang="zh-CN" altLang="en-US" b="1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6F9617-02E6-4B4D-8285-DC7F596FADD4}"/>
              </a:ext>
            </a:extLst>
          </p:cNvPr>
          <p:cNvGrpSpPr/>
          <p:nvPr/>
        </p:nvGrpSpPr>
        <p:grpSpPr>
          <a:xfrm>
            <a:off x="7866208" y="4148501"/>
            <a:ext cx="3929007" cy="1922527"/>
            <a:chOff x="3809686" y="2704172"/>
            <a:chExt cx="7845250" cy="332402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3CFB1CD-F5DF-443F-B720-FBF0B64E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86" y="2704172"/>
              <a:ext cx="7845250" cy="332402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560CA10-A02A-4B4E-B9E7-79D0C4265E41}"/>
                </a:ext>
              </a:extLst>
            </p:cNvPr>
            <p:cNvSpPr/>
            <p:nvPr/>
          </p:nvSpPr>
          <p:spPr>
            <a:xfrm>
              <a:off x="4029540" y="2914584"/>
              <a:ext cx="391540" cy="405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3F4356-0B69-4FA9-8DAF-631760B99BB6}"/>
                </a:ext>
              </a:extLst>
            </p:cNvPr>
            <p:cNvSpPr/>
            <p:nvPr/>
          </p:nvSpPr>
          <p:spPr>
            <a:xfrm>
              <a:off x="4421080" y="2914584"/>
              <a:ext cx="391540" cy="40549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672F9A3-F7F9-4940-BCA4-D0D7F612AD36}"/>
                </a:ext>
              </a:extLst>
            </p:cNvPr>
            <p:cNvSpPr/>
            <p:nvPr/>
          </p:nvSpPr>
          <p:spPr>
            <a:xfrm>
              <a:off x="8727307" y="2932553"/>
              <a:ext cx="391540" cy="3875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DC91F55-A08D-4660-B5C3-A1179C274B25}"/>
                </a:ext>
              </a:extLst>
            </p:cNvPr>
            <p:cNvSpPr/>
            <p:nvPr/>
          </p:nvSpPr>
          <p:spPr>
            <a:xfrm>
              <a:off x="9118847" y="2932553"/>
              <a:ext cx="391540" cy="38752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9" name="图片 18" descr="手机屏幕的截图&#10;&#10;描述已自动生成">
            <a:extLst>
              <a:ext uri="{FF2B5EF4-FFF2-40B4-BE49-F238E27FC236}">
                <a16:creationId xmlns:a16="http://schemas.microsoft.com/office/drawing/2014/main" id="{864B522A-A3E8-F648-8793-ADED33075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10" y="3890968"/>
            <a:ext cx="2910922" cy="21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EA53F3-C41D-6B43-B5CD-82CC2FA5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485775"/>
            <a:ext cx="113442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809750" y="1695450"/>
            <a:ext cx="3810000" cy="3409950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1866900" y="1724025"/>
            <a:ext cx="3810000" cy="3409950"/>
          </a:xfrm>
          <a:prstGeom prst="triangle">
            <a:avLst/>
          </a:prstGeom>
          <a:solidFill>
            <a:schemeClr val="tx1">
              <a:alpha val="50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438650" y="499872"/>
            <a:ext cx="5734050" cy="513197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448175" y="545335"/>
            <a:ext cx="5734050" cy="513197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24100" y="1788586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</a:rPr>
              <a:t>PART</a:t>
            </a:r>
          </a:p>
          <a:p>
            <a:pPr algn="ctr"/>
            <a:r>
              <a:rPr lang="en-US" altLang="zh-CN" sz="8000" dirty="0">
                <a:solidFill>
                  <a:schemeClr val="bg1"/>
                </a:solidFill>
              </a:rPr>
              <a:t>2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D2FA44-C5D8-504C-8C21-290E103127F0}"/>
              </a:ext>
            </a:extLst>
          </p:cNvPr>
          <p:cNvSpPr txBox="1"/>
          <p:nvPr/>
        </p:nvSpPr>
        <p:spPr>
          <a:xfrm>
            <a:off x="5086350" y="2488199"/>
            <a:ext cx="4457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Well-known works </a:t>
            </a:r>
          </a:p>
        </p:txBody>
      </p:sp>
    </p:spTree>
    <p:extLst>
      <p:ext uri="{BB962C8B-B14F-4D97-AF65-F5344CB8AC3E}">
        <p14:creationId xmlns:p14="http://schemas.microsoft.com/office/powerpoint/2010/main" val="406900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460</Words>
  <Application>Microsoft Macintosh PowerPoint</Application>
  <PresentationFormat>宽屏</PresentationFormat>
  <Paragraphs>55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Microsoft YaHei</vt:lpstr>
      <vt:lpstr>Microsoft YaHei</vt:lpstr>
      <vt:lpstr>NewsGothicMTStd</vt:lpstr>
      <vt:lpstr>NewsGothicMTStd-Bold</vt:lpstr>
      <vt:lpstr>NewsGothicMTStd-Italic</vt:lpstr>
      <vt:lpstr>Arial</vt:lpstr>
      <vt:lpstr>Helvetica Neue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materials science  </dc:title>
  <dc:creator>office</dc:creator>
  <cp:lastModifiedBy>office</cp:lastModifiedBy>
  <cp:revision>31</cp:revision>
  <dcterms:created xsi:type="dcterms:W3CDTF">2019-11-11T16:30:16Z</dcterms:created>
  <dcterms:modified xsi:type="dcterms:W3CDTF">2019-11-12T09:17:30Z</dcterms:modified>
</cp:coreProperties>
</file>